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7" r:id="rId4"/>
    <p:sldId id="276" r:id="rId5"/>
    <p:sldId id="272" r:id="rId6"/>
    <p:sldId id="273" r:id="rId7"/>
    <p:sldId id="264" r:id="rId8"/>
    <p:sldId id="275" r:id="rId9"/>
    <p:sldId id="265" r:id="rId10"/>
    <p:sldId id="260" r:id="rId11"/>
    <p:sldId id="258" r:id="rId12"/>
    <p:sldId id="267" r:id="rId13"/>
    <p:sldId id="262" r:id="rId14"/>
    <p:sldId id="261" r:id="rId15"/>
    <p:sldId id="259" r:id="rId16"/>
    <p:sldId id="271" r:id="rId17"/>
    <p:sldId id="256" r:id="rId18"/>
    <p:sldId id="266" r:id="rId19"/>
    <p:sldId id="27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250" autoAdjust="0"/>
  </p:normalViewPr>
  <p:slideViewPr>
    <p:cSldViewPr>
      <p:cViewPr varScale="1">
        <p:scale>
          <a:sx n="56" d="100"/>
          <a:sy n="56" d="100"/>
        </p:scale>
        <p:origin x="110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F59FA-16D4-409C-A26B-B3E6D20C1B9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80021-B7AE-47E4-988E-9EB7FEC013A0}">
      <dgm:prSet phldrT="[Text]"/>
      <dgm:spPr/>
      <dgm:t>
        <a:bodyPr/>
        <a:lstStyle/>
        <a:p>
          <a:r>
            <a:rPr lang="en-US" dirty="0" smtClean="0"/>
            <a:t>HVACR</a:t>
          </a:r>
        </a:p>
        <a:p>
          <a:r>
            <a:rPr lang="en-US" dirty="0" smtClean="0"/>
            <a:t>Electrician</a:t>
          </a:r>
        </a:p>
        <a:p>
          <a:r>
            <a:rPr lang="en-US" dirty="0" smtClean="0"/>
            <a:t>Plumber Steamfitter</a:t>
          </a:r>
        </a:p>
        <a:p>
          <a:r>
            <a:rPr lang="en-US" dirty="0" smtClean="0"/>
            <a:t>Stationary Engineer</a:t>
          </a:r>
        </a:p>
        <a:p>
          <a:r>
            <a:rPr lang="en-US" dirty="0" smtClean="0"/>
            <a:t>Construction</a:t>
          </a:r>
          <a:endParaRPr lang="en-US" dirty="0"/>
        </a:p>
      </dgm:t>
    </dgm:pt>
    <dgm:pt modelId="{71728259-E8C7-403A-9575-3C91DD9C50CF}" type="parTrans" cxnId="{7081C5A7-EEB0-432A-AA3D-2F104626A77F}">
      <dgm:prSet/>
      <dgm:spPr/>
      <dgm:t>
        <a:bodyPr/>
        <a:lstStyle/>
        <a:p>
          <a:endParaRPr lang="en-US"/>
        </a:p>
      </dgm:t>
    </dgm:pt>
    <dgm:pt modelId="{55B94FA2-18D4-4D69-973E-6E9C15B10E4B}" type="sibTrans" cxnId="{7081C5A7-EEB0-432A-AA3D-2F104626A77F}">
      <dgm:prSet/>
      <dgm:spPr/>
      <dgm:t>
        <a:bodyPr/>
        <a:lstStyle/>
        <a:p>
          <a:endParaRPr lang="en-US"/>
        </a:p>
      </dgm:t>
    </dgm:pt>
    <dgm:pt modelId="{185BC27D-2EF0-4CE7-B786-757F372AAE4F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Mechanical</a:t>
          </a:r>
          <a:endParaRPr lang="en-US" sz="1800" dirty="0"/>
        </a:p>
      </dgm:t>
    </dgm:pt>
    <dgm:pt modelId="{921A3162-F396-4B8B-9282-6C79C2BA00DC}" type="parTrans" cxnId="{6396C61B-6AC0-4F7A-B5D6-0B89C720C600}">
      <dgm:prSet/>
      <dgm:spPr/>
      <dgm:t>
        <a:bodyPr/>
        <a:lstStyle/>
        <a:p>
          <a:endParaRPr lang="en-US"/>
        </a:p>
      </dgm:t>
    </dgm:pt>
    <dgm:pt modelId="{F79F3DB4-4814-469A-9F19-4960FBDAE5B4}" type="sibTrans" cxnId="{6396C61B-6AC0-4F7A-B5D6-0B89C720C600}">
      <dgm:prSet/>
      <dgm:spPr/>
      <dgm:t>
        <a:bodyPr/>
        <a:lstStyle/>
        <a:p>
          <a:endParaRPr lang="en-US"/>
        </a:p>
      </dgm:t>
    </dgm:pt>
    <dgm:pt modelId="{2381A727-12E4-4AA3-B93A-D96C12C6BDEE}">
      <dgm:prSet phldrT="[Text]"/>
      <dgm:spPr/>
      <dgm:t>
        <a:bodyPr/>
        <a:lstStyle/>
        <a:p>
          <a:r>
            <a:rPr lang="en-US" dirty="0" smtClean="0"/>
            <a:t>Facilities Manager</a:t>
          </a:r>
        </a:p>
        <a:p>
          <a:r>
            <a:rPr lang="en-US" dirty="0" smtClean="0"/>
            <a:t>Electrician</a:t>
          </a:r>
        </a:p>
        <a:p>
          <a:r>
            <a:rPr lang="en-US" dirty="0" smtClean="0"/>
            <a:t>HVACR</a:t>
          </a:r>
        </a:p>
        <a:p>
          <a:r>
            <a:rPr lang="en-US" dirty="0" smtClean="0"/>
            <a:t>Stationary Engineer</a:t>
          </a:r>
        </a:p>
        <a:p>
          <a:r>
            <a:rPr lang="en-US" dirty="0" smtClean="0"/>
            <a:t>Controls Specialist</a:t>
          </a:r>
        </a:p>
        <a:p>
          <a:r>
            <a:rPr lang="en-US" dirty="0" smtClean="0"/>
            <a:t>Cal - CTP</a:t>
          </a:r>
          <a:endParaRPr lang="en-US" dirty="0"/>
        </a:p>
      </dgm:t>
    </dgm:pt>
    <dgm:pt modelId="{432A97FA-83E3-4EDA-81EE-069F28E3C023}" type="parTrans" cxnId="{B633F13E-2902-497A-B1E6-6B0EC128CA1F}">
      <dgm:prSet/>
      <dgm:spPr/>
      <dgm:t>
        <a:bodyPr/>
        <a:lstStyle/>
        <a:p>
          <a:endParaRPr lang="en-US"/>
        </a:p>
      </dgm:t>
    </dgm:pt>
    <dgm:pt modelId="{0F17A5BC-6458-43D4-989C-7D55C89992B4}" type="sibTrans" cxnId="{B633F13E-2902-497A-B1E6-6B0EC128CA1F}">
      <dgm:prSet/>
      <dgm:spPr/>
      <dgm:t>
        <a:bodyPr/>
        <a:lstStyle/>
        <a:p>
          <a:endParaRPr lang="en-US"/>
        </a:p>
      </dgm:t>
    </dgm:pt>
    <dgm:pt modelId="{00EF98F6-A2C2-4EC8-9F7A-630669CAC2AB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Controls</a:t>
          </a:r>
          <a:endParaRPr lang="en-US" dirty="0"/>
        </a:p>
      </dgm:t>
    </dgm:pt>
    <dgm:pt modelId="{9F2F6995-AE6E-4D53-B2D9-83341BC98FB3}" type="parTrans" cxnId="{1B35C077-6D52-4492-ABB3-2E8FB16DF244}">
      <dgm:prSet/>
      <dgm:spPr/>
      <dgm:t>
        <a:bodyPr/>
        <a:lstStyle/>
        <a:p>
          <a:endParaRPr lang="en-US"/>
        </a:p>
      </dgm:t>
    </dgm:pt>
    <dgm:pt modelId="{CC516A3B-84FB-4D53-8790-21923EA9ED27}" type="sibTrans" cxnId="{1B35C077-6D52-4492-ABB3-2E8FB16DF244}">
      <dgm:prSet/>
      <dgm:spPr/>
      <dgm:t>
        <a:bodyPr/>
        <a:lstStyle/>
        <a:p>
          <a:endParaRPr lang="en-US"/>
        </a:p>
      </dgm:t>
    </dgm:pt>
    <dgm:pt modelId="{DD415617-E0D2-4DEF-8971-2C0FEA2FAB87}">
      <dgm:prSet phldrT="[Text]"/>
      <dgm:spPr/>
      <dgm:t>
        <a:bodyPr/>
        <a:lstStyle/>
        <a:p>
          <a:r>
            <a:rPr lang="en-US" dirty="0" smtClean="0"/>
            <a:t>Architects /Designers</a:t>
          </a:r>
        </a:p>
        <a:p>
          <a:r>
            <a:rPr lang="en-US" dirty="0" smtClean="0"/>
            <a:t>Engineering Technicians </a:t>
          </a:r>
        </a:p>
        <a:p>
          <a:r>
            <a:rPr lang="en-US" dirty="0" smtClean="0"/>
            <a:t>Construction Management </a:t>
          </a:r>
        </a:p>
        <a:p>
          <a:r>
            <a:rPr lang="en-US" dirty="0" smtClean="0"/>
            <a:t>Commissioning /Audit</a:t>
          </a:r>
          <a:endParaRPr lang="en-US" dirty="0"/>
        </a:p>
      </dgm:t>
    </dgm:pt>
    <dgm:pt modelId="{F156D59F-38A5-43B3-9BEC-60A64C1AF0B7}" type="parTrans" cxnId="{D600D9A4-0735-4BA8-B188-057CB29884C0}">
      <dgm:prSet/>
      <dgm:spPr/>
      <dgm:t>
        <a:bodyPr/>
        <a:lstStyle/>
        <a:p>
          <a:endParaRPr lang="en-US"/>
        </a:p>
      </dgm:t>
    </dgm:pt>
    <dgm:pt modelId="{C9C50300-CA32-4B3E-BAFC-5534BD816F45}" type="sibTrans" cxnId="{D600D9A4-0735-4BA8-B188-057CB29884C0}">
      <dgm:prSet/>
      <dgm:spPr/>
      <dgm:t>
        <a:bodyPr/>
        <a:lstStyle/>
        <a:p>
          <a:endParaRPr lang="en-US"/>
        </a:p>
      </dgm:t>
    </dgm:pt>
    <dgm:pt modelId="{A29E9461-6CE7-437E-8A17-C35467D9695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Building Science</a:t>
          </a:r>
          <a:endParaRPr lang="en-US" dirty="0"/>
        </a:p>
      </dgm:t>
    </dgm:pt>
    <dgm:pt modelId="{A829FDE1-7C6A-4F4E-9E2B-4510F15C5A79}" type="parTrans" cxnId="{CDBF278F-3DA6-450D-B4E5-D760D4F2EDB2}">
      <dgm:prSet/>
      <dgm:spPr/>
      <dgm:t>
        <a:bodyPr/>
        <a:lstStyle/>
        <a:p>
          <a:endParaRPr lang="en-US"/>
        </a:p>
      </dgm:t>
    </dgm:pt>
    <dgm:pt modelId="{5CD51199-4B26-4B61-B402-C7DFBD6D51E7}" type="sibTrans" cxnId="{CDBF278F-3DA6-450D-B4E5-D760D4F2EDB2}">
      <dgm:prSet/>
      <dgm:spPr/>
      <dgm:t>
        <a:bodyPr/>
        <a:lstStyle/>
        <a:p>
          <a:endParaRPr lang="en-US"/>
        </a:p>
      </dgm:t>
    </dgm:pt>
    <dgm:pt modelId="{FF344958-148C-40D2-B8DD-CE7C13DEFEA0}">
      <dgm:prSet phldrT="[Text]"/>
      <dgm:spPr/>
      <dgm:t>
        <a:bodyPr/>
        <a:lstStyle/>
        <a:p>
          <a:r>
            <a:rPr lang="en-US" dirty="0" smtClean="0"/>
            <a:t>Storage</a:t>
          </a:r>
        </a:p>
        <a:p>
          <a:r>
            <a:rPr lang="en-US" dirty="0" smtClean="0"/>
            <a:t>Fuel Cell</a:t>
          </a:r>
        </a:p>
        <a:p>
          <a:r>
            <a:rPr lang="en-US" dirty="0" smtClean="0"/>
            <a:t>Solar*</a:t>
          </a:r>
        </a:p>
        <a:p>
          <a:r>
            <a:rPr lang="en-US" dirty="0" smtClean="0"/>
            <a:t>Wind*</a:t>
          </a:r>
        </a:p>
        <a:p>
          <a:r>
            <a:rPr lang="en-US" dirty="0" smtClean="0"/>
            <a:t>Bio Fuel*s</a:t>
          </a:r>
          <a:endParaRPr lang="en-US" dirty="0"/>
        </a:p>
      </dgm:t>
    </dgm:pt>
    <dgm:pt modelId="{4CA14BBC-7A12-4283-B4D8-137832BA1437}" type="parTrans" cxnId="{3CF9BD7F-95D2-4589-A91E-2DC4DF6F1F81}">
      <dgm:prSet/>
      <dgm:spPr/>
      <dgm:t>
        <a:bodyPr/>
        <a:lstStyle/>
        <a:p>
          <a:endParaRPr lang="en-US"/>
        </a:p>
      </dgm:t>
    </dgm:pt>
    <dgm:pt modelId="{5899890C-84E2-4B30-8251-C281204FF9BA}" type="sibTrans" cxnId="{3CF9BD7F-95D2-4589-A91E-2DC4DF6F1F81}">
      <dgm:prSet/>
      <dgm:spPr/>
      <dgm:t>
        <a:bodyPr/>
        <a:lstStyle/>
        <a:p>
          <a:endParaRPr lang="en-US"/>
        </a:p>
      </dgm:t>
    </dgm:pt>
    <dgm:pt modelId="{CEAE4C7E-7CBB-44AF-B6F0-38691C0E1A3D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Renewables</a:t>
          </a:r>
          <a:endParaRPr lang="en-US" dirty="0"/>
        </a:p>
      </dgm:t>
    </dgm:pt>
    <dgm:pt modelId="{DDCA480F-8012-43E2-AF70-480D338057B3}" type="parTrans" cxnId="{E4A671BD-F574-44E3-AABF-E7B81BDE253A}">
      <dgm:prSet/>
      <dgm:spPr/>
      <dgm:t>
        <a:bodyPr/>
        <a:lstStyle/>
        <a:p>
          <a:endParaRPr lang="en-US"/>
        </a:p>
      </dgm:t>
    </dgm:pt>
    <dgm:pt modelId="{3840B29B-2B32-46EB-A5AC-55EC09525886}" type="sibTrans" cxnId="{E4A671BD-F574-44E3-AABF-E7B81BDE253A}">
      <dgm:prSet/>
      <dgm:spPr/>
      <dgm:t>
        <a:bodyPr/>
        <a:lstStyle/>
        <a:p>
          <a:endParaRPr lang="en-US"/>
        </a:p>
      </dgm:t>
    </dgm:pt>
    <dgm:pt modelId="{996FE7AD-88C7-4920-AA9A-8C8F21A90522}" type="pres">
      <dgm:prSet presAssocID="{031F59FA-16D4-409C-A26B-B3E6D20C1B9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0A0CF-4F9B-4CDF-95E6-187ABF804D0A}" type="pres">
      <dgm:prSet presAssocID="{031F59FA-16D4-409C-A26B-B3E6D20C1B97}" presName="children" presStyleCnt="0"/>
      <dgm:spPr/>
    </dgm:pt>
    <dgm:pt modelId="{80AA6F80-F6A8-4B33-BF91-73E64A06A272}" type="pres">
      <dgm:prSet presAssocID="{031F59FA-16D4-409C-A26B-B3E6D20C1B97}" presName="child1group" presStyleCnt="0"/>
      <dgm:spPr/>
    </dgm:pt>
    <dgm:pt modelId="{7104469D-E415-41C5-AC25-5A34EC62F8B7}" type="pres">
      <dgm:prSet presAssocID="{031F59FA-16D4-409C-A26B-B3E6D20C1B97}" presName="child1" presStyleLbl="bgAcc1" presStyleIdx="0" presStyleCnt="4"/>
      <dgm:spPr/>
      <dgm:t>
        <a:bodyPr/>
        <a:lstStyle/>
        <a:p>
          <a:endParaRPr lang="en-US"/>
        </a:p>
      </dgm:t>
    </dgm:pt>
    <dgm:pt modelId="{FF4E0317-B105-4D98-B65B-801C784D4A1F}" type="pres">
      <dgm:prSet presAssocID="{031F59FA-16D4-409C-A26B-B3E6D20C1B9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19E9A-A234-443E-9B90-071109E75F03}" type="pres">
      <dgm:prSet presAssocID="{031F59FA-16D4-409C-A26B-B3E6D20C1B97}" presName="child2group" presStyleCnt="0"/>
      <dgm:spPr/>
    </dgm:pt>
    <dgm:pt modelId="{DB2E2CC4-C9FA-46F9-92C3-4C934E573EF0}" type="pres">
      <dgm:prSet presAssocID="{031F59FA-16D4-409C-A26B-B3E6D20C1B97}" presName="child2" presStyleLbl="bgAcc1" presStyleIdx="1" presStyleCnt="4"/>
      <dgm:spPr/>
      <dgm:t>
        <a:bodyPr/>
        <a:lstStyle/>
        <a:p>
          <a:endParaRPr lang="en-US"/>
        </a:p>
      </dgm:t>
    </dgm:pt>
    <dgm:pt modelId="{7A56B004-9E36-46D8-BE11-BB62B61CE3B5}" type="pres">
      <dgm:prSet presAssocID="{031F59FA-16D4-409C-A26B-B3E6D20C1B9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D2D6C-7152-4C77-9A3D-8277201D723F}" type="pres">
      <dgm:prSet presAssocID="{031F59FA-16D4-409C-A26B-B3E6D20C1B97}" presName="child3group" presStyleCnt="0"/>
      <dgm:spPr/>
    </dgm:pt>
    <dgm:pt modelId="{241216D3-5816-486E-8A40-E204A0F02781}" type="pres">
      <dgm:prSet presAssocID="{031F59FA-16D4-409C-A26B-B3E6D20C1B97}" presName="child3" presStyleLbl="bgAcc1" presStyleIdx="2" presStyleCnt="4"/>
      <dgm:spPr/>
      <dgm:t>
        <a:bodyPr/>
        <a:lstStyle/>
        <a:p>
          <a:endParaRPr lang="en-US"/>
        </a:p>
      </dgm:t>
    </dgm:pt>
    <dgm:pt modelId="{04FA58E6-4889-4083-AB19-D18A26E32932}" type="pres">
      <dgm:prSet presAssocID="{031F59FA-16D4-409C-A26B-B3E6D20C1B9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359B5-7788-4353-9CAF-45C9E0A677CE}" type="pres">
      <dgm:prSet presAssocID="{031F59FA-16D4-409C-A26B-B3E6D20C1B97}" presName="child4group" presStyleCnt="0"/>
      <dgm:spPr/>
    </dgm:pt>
    <dgm:pt modelId="{EDC9E73F-3500-4CF6-958E-53DD5DD4C206}" type="pres">
      <dgm:prSet presAssocID="{031F59FA-16D4-409C-A26B-B3E6D20C1B97}" presName="child4" presStyleLbl="bgAcc1" presStyleIdx="3" presStyleCnt="4" custLinFactNeighborX="2070" custLinFactNeighborY="-2047"/>
      <dgm:spPr/>
      <dgm:t>
        <a:bodyPr/>
        <a:lstStyle/>
        <a:p>
          <a:endParaRPr lang="en-US"/>
        </a:p>
      </dgm:t>
    </dgm:pt>
    <dgm:pt modelId="{74A1D573-2FB9-475C-8D7C-6486B3A39D96}" type="pres">
      <dgm:prSet presAssocID="{031F59FA-16D4-409C-A26B-B3E6D20C1B9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73D90-2181-4351-8E75-889840B1A01A}" type="pres">
      <dgm:prSet presAssocID="{031F59FA-16D4-409C-A26B-B3E6D20C1B97}" presName="childPlaceholder" presStyleCnt="0"/>
      <dgm:spPr/>
    </dgm:pt>
    <dgm:pt modelId="{936CA7E0-9AEF-495A-927B-FFFE90AEC21C}" type="pres">
      <dgm:prSet presAssocID="{031F59FA-16D4-409C-A26B-B3E6D20C1B97}" presName="circle" presStyleCnt="0"/>
      <dgm:spPr/>
    </dgm:pt>
    <dgm:pt modelId="{78E9A5A8-F467-4F02-BFF1-B72635D146D1}" type="pres">
      <dgm:prSet presAssocID="{031F59FA-16D4-409C-A26B-B3E6D20C1B9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70732-5D54-4469-B326-0DA564402C54}" type="pres">
      <dgm:prSet presAssocID="{031F59FA-16D4-409C-A26B-B3E6D20C1B9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F80CB-1A6F-4647-B5F6-08B42F4CA55A}" type="pres">
      <dgm:prSet presAssocID="{031F59FA-16D4-409C-A26B-B3E6D20C1B9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CFEC2-2D9F-4D6F-AF8D-B942E8FD6BCF}" type="pres">
      <dgm:prSet presAssocID="{031F59FA-16D4-409C-A26B-B3E6D20C1B9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39968-9F2A-4968-BB85-EE5CA453C5D2}" type="pres">
      <dgm:prSet presAssocID="{031F59FA-16D4-409C-A26B-B3E6D20C1B97}" presName="quadrantPlaceholder" presStyleCnt="0"/>
      <dgm:spPr/>
    </dgm:pt>
    <dgm:pt modelId="{F493BC2D-20B1-41C3-A152-28A073FAEEFD}" type="pres">
      <dgm:prSet presAssocID="{031F59FA-16D4-409C-A26B-B3E6D20C1B97}" presName="center1" presStyleLbl="fgShp" presStyleIdx="0" presStyleCnt="2"/>
      <dgm:spPr>
        <a:solidFill>
          <a:srgbClr val="FFC000"/>
        </a:solidFill>
      </dgm:spPr>
    </dgm:pt>
    <dgm:pt modelId="{64FA3AC1-B946-4AC8-82C9-53EE03F9D8CC}" type="pres">
      <dgm:prSet presAssocID="{031F59FA-16D4-409C-A26B-B3E6D20C1B97}" presName="center2" presStyleLbl="fgShp" presStyleIdx="1" presStyleCnt="2"/>
      <dgm:spPr>
        <a:solidFill>
          <a:srgbClr val="FFC000"/>
        </a:solidFill>
      </dgm:spPr>
    </dgm:pt>
  </dgm:ptLst>
  <dgm:cxnLst>
    <dgm:cxn modelId="{1B35C077-6D52-4492-ABB3-2E8FB16DF244}" srcId="{2381A727-12E4-4AA3-B93A-D96C12C6BDEE}" destId="{00EF98F6-A2C2-4EC8-9F7A-630669CAC2AB}" srcOrd="0" destOrd="0" parTransId="{9F2F6995-AE6E-4D53-B2D9-83341BC98FB3}" sibTransId="{CC516A3B-84FB-4D53-8790-21923EA9ED27}"/>
    <dgm:cxn modelId="{8F6BB900-8BF1-4FDA-BBDD-C620E1C5EB3F}" type="presOf" srcId="{00EF98F6-A2C2-4EC8-9F7A-630669CAC2AB}" destId="{DB2E2CC4-C9FA-46F9-92C3-4C934E573EF0}" srcOrd="0" destOrd="0" presId="urn:microsoft.com/office/officeart/2005/8/layout/cycle4"/>
    <dgm:cxn modelId="{7048C755-B978-40E3-A13F-7BA90631256D}" type="presOf" srcId="{031F59FA-16D4-409C-A26B-B3E6D20C1B97}" destId="{996FE7AD-88C7-4920-AA9A-8C8F21A90522}" srcOrd="0" destOrd="0" presId="urn:microsoft.com/office/officeart/2005/8/layout/cycle4"/>
    <dgm:cxn modelId="{889E2F48-E1E4-41FD-9302-8CF579FCF661}" type="presOf" srcId="{00EF98F6-A2C2-4EC8-9F7A-630669CAC2AB}" destId="{7A56B004-9E36-46D8-BE11-BB62B61CE3B5}" srcOrd="1" destOrd="0" presId="urn:microsoft.com/office/officeart/2005/8/layout/cycle4"/>
    <dgm:cxn modelId="{7081C5A7-EEB0-432A-AA3D-2F104626A77F}" srcId="{031F59FA-16D4-409C-A26B-B3E6D20C1B97}" destId="{11E80021-B7AE-47E4-988E-9EB7FEC013A0}" srcOrd="0" destOrd="0" parTransId="{71728259-E8C7-403A-9575-3C91DD9C50CF}" sibTransId="{55B94FA2-18D4-4D69-973E-6E9C15B10E4B}"/>
    <dgm:cxn modelId="{384DA308-F08F-4763-ACF9-C22D2AF0260F}" type="presOf" srcId="{DD415617-E0D2-4DEF-8971-2C0FEA2FAB87}" destId="{BC7F80CB-1A6F-4647-B5F6-08B42F4CA55A}" srcOrd="0" destOrd="0" presId="urn:microsoft.com/office/officeart/2005/8/layout/cycle4"/>
    <dgm:cxn modelId="{3CF9BD7F-95D2-4589-A91E-2DC4DF6F1F81}" srcId="{031F59FA-16D4-409C-A26B-B3E6D20C1B97}" destId="{FF344958-148C-40D2-B8DD-CE7C13DEFEA0}" srcOrd="3" destOrd="0" parTransId="{4CA14BBC-7A12-4283-B4D8-137832BA1437}" sibTransId="{5899890C-84E2-4B30-8251-C281204FF9BA}"/>
    <dgm:cxn modelId="{9E7D9E08-FC0E-44C0-B50C-C5C9DD25D5E0}" type="presOf" srcId="{185BC27D-2EF0-4CE7-B786-757F372AAE4F}" destId="{FF4E0317-B105-4D98-B65B-801C784D4A1F}" srcOrd="1" destOrd="0" presId="urn:microsoft.com/office/officeart/2005/8/layout/cycle4"/>
    <dgm:cxn modelId="{D600D9A4-0735-4BA8-B188-057CB29884C0}" srcId="{031F59FA-16D4-409C-A26B-B3E6D20C1B97}" destId="{DD415617-E0D2-4DEF-8971-2C0FEA2FAB87}" srcOrd="2" destOrd="0" parTransId="{F156D59F-38A5-43B3-9BEC-60A64C1AF0B7}" sibTransId="{C9C50300-CA32-4B3E-BAFC-5534BD816F45}"/>
    <dgm:cxn modelId="{640167E4-C2D6-4D66-9A37-92B621B58D56}" type="presOf" srcId="{A29E9461-6CE7-437E-8A17-C35467D96952}" destId="{04FA58E6-4889-4083-AB19-D18A26E32932}" srcOrd="1" destOrd="0" presId="urn:microsoft.com/office/officeart/2005/8/layout/cycle4"/>
    <dgm:cxn modelId="{B633F13E-2902-497A-B1E6-6B0EC128CA1F}" srcId="{031F59FA-16D4-409C-A26B-B3E6D20C1B97}" destId="{2381A727-12E4-4AA3-B93A-D96C12C6BDEE}" srcOrd="1" destOrd="0" parTransId="{432A97FA-83E3-4EDA-81EE-069F28E3C023}" sibTransId="{0F17A5BC-6458-43D4-989C-7D55C89992B4}"/>
    <dgm:cxn modelId="{CDBF278F-3DA6-450D-B4E5-D760D4F2EDB2}" srcId="{DD415617-E0D2-4DEF-8971-2C0FEA2FAB87}" destId="{A29E9461-6CE7-437E-8A17-C35467D96952}" srcOrd="0" destOrd="0" parTransId="{A829FDE1-7C6A-4F4E-9E2B-4510F15C5A79}" sibTransId="{5CD51199-4B26-4B61-B402-C7DFBD6D51E7}"/>
    <dgm:cxn modelId="{68AA4B62-64C7-4A9A-A27B-712DE3589234}" type="presOf" srcId="{2381A727-12E4-4AA3-B93A-D96C12C6BDEE}" destId="{C1270732-5D54-4469-B326-0DA564402C54}" srcOrd="0" destOrd="0" presId="urn:microsoft.com/office/officeart/2005/8/layout/cycle4"/>
    <dgm:cxn modelId="{82E4E940-5786-4742-B8A9-E9F201226740}" type="presOf" srcId="{FF344958-148C-40D2-B8DD-CE7C13DEFEA0}" destId="{369CFEC2-2D9F-4D6F-AF8D-B942E8FD6BCF}" srcOrd="0" destOrd="0" presId="urn:microsoft.com/office/officeart/2005/8/layout/cycle4"/>
    <dgm:cxn modelId="{1B9F2CB7-08A9-4C73-A50A-AD31E9307D6F}" type="presOf" srcId="{11E80021-B7AE-47E4-988E-9EB7FEC013A0}" destId="{78E9A5A8-F467-4F02-BFF1-B72635D146D1}" srcOrd="0" destOrd="0" presId="urn:microsoft.com/office/officeart/2005/8/layout/cycle4"/>
    <dgm:cxn modelId="{D98D62B3-E85F-4F6F-AFFF-AC83D5F3B722}" type="presOf" srcId="{CEAE4C7E-7CBB-44AF-B6F0-38691C0E1A3D}" destId="{EDC9E73F-3500-4CF6-958E-53DD5DD4C206}" srcOrd="0" destOrd="0" presId="urn:microsoft.com/office/officeart/2005/8/layout/cycle4"/>
    <dgm:cxn modelId="{E4A671BD-F574-44E3-AABF-E7B81BDE253A}" srcId="{FF344958-148C-40D2-B8DD-CE7C13DEFEA0}" destId="{CEAE4C7E-7CBB-44AF-B6F0-38691C0E1A3D}" srcOrd="0" destOrd="0" parTransId="{DDCA480F-8012-43E2-AF70-480D338057B3}" sibTransId="{3840B29B-2B32-46EB-A5AC-55EC09525886}"/>
    <dgm:cxn modelId="{2E14D3D8-EE02-4882-93DE-41894EB5BC19}" type="presOf" srcId="{CEAE4C7E-7CBB-44AF-B6F0-38691C0E1A3D}" destId="{74A1D573-2FB9-475C-8D7C-6486B3A39D96}" srcOrd="1" destOrd="0" presId="urn:microsoft.com/office/officeart/2005/8/layout/cycle4"/>
    <dgm:cxn modelId="{6D7287D2-A694-4739-99C7-C3817F4D018B}" type="presOf" srcId="{185BC27D-2EF0-4CE7-B786-757F372AAE4F}" destId="{7104469D-E415-41C5-AC25-5A34EC62F8B7}" srcOrd="0" destOrd="0" presId="urn:microsoft.com/office/officeart/2005/8/layout/cycle4"/>
    <dgm:cxn modelId="{C472D51E-5913-45E3-8CD4-06CC427657F8}" type="presOf" srcId="{A29E9461-6CE7-437E-8A17-C35467D96952}" destId="{241216D3-5816-486E-8A40-E204A0F02781}" srcOrd="0" destOrd="0" presId="urn:microsoft.com/office/officeart/2005/8/layout/cycle4"/>
    <dgm:cxn modelId="{6396C61B-6AC0-4F7A-B5D6-0B89C720C600}" srcId="{11E80021-B7AE-47E4-988E-9EB7FEC013A0}" destId="{185BC27D-2EF0-4CE7-B786-757F372AAE4F}" srcOrd="0" destOrd="0" parTransId="{921A3162-F396-4B8B-9282-6C79C2BA00DC}" sibTransId="{F79F3DB4-4814-469A-9F19-4960FBDAE5B4}"/>
    <dgm:cxn modelId="{984A5267-6898-409F-81DA-4C89A68857EC}" type="presParOf" srcId="{996FE7AD-88C7-4920-AA9A-8C8F21A90522}" destId="{B260A0CF-4F9B-4CDF-95E6-187ABF804D0A}" srcOrd="0" destOrd="0" presId="urn:microsoft.com/office/officeart/2005/8/layout/cycle4"/>
    <dgm:cxn modelId="{52FA0E8F-F09C-4A2F-9AED-80F5D42B790B}" type="presParOf" srcId="{B260A0CF-4F9B-4CDF-95E6-187ABF804D0A}" destId="{80AA6F80-F6A8-4B33-BF91-73E64A06A272}" srcOrd="0" destOrd="0" presId="urn:microsoft.com/office/officeart/2005/8/layout/cycle4"/>
    <dgm:cxn modelId="{8C73BAC7-C228-4C72-BB04-FB9E01129862}" type="presParOf" srcId="{80AA6F80-F6A8-4B33-BF91-73E64A06A272}" destId="{7104469D-E415-41C5-AC25-5A34EC62F8B7}" srcOrd="0" destOrd="0" presId="urn:microsoft.com/office/officeart/2005/8/layout/cycle4"/>
    <dgm:cxn modelId="{D59C4ED3-2780-4947-AFC4-2EA3EFA2D280}" type="presParOf" srcId="{80AA6F80-F6A8-4B33-BF91-73E64A06A272}" destId="{FF4E0317-B105-4D98-B65B-801C784D4A1F}" srcOrd="1" destOrd="0" presId="urn:microsoft.com/office/officeart/2005/8/layout/cycle4"/>
    <dgm:cxn modelId="{6972E4B7-83DE-4578-A913-9708FB5238DF}" type="presParOf" srcId="{B260A0CF-4F9B-4CDF-95E6-187ABF804D0A}" destId="{88319E9A-A234-443E-9B90-071109E75F03}" srcOrd="1" destOrd="0" presId="urn:microsoft.com/office/officeart/2005/8/layout/cycle4"/>
    <dgm:cxn modelId="{79FEB318-B8FF-42DA-80FC-B4B5E18197F6}" type="presParOf" srcId="{88319E9A-A234-443E-9B90-071109E75F03}" destId="{DB2E2CC4-C9FA-46F9-92C3-4C934E573EF0}" srcOrd="0" destOrd="0" presId="urn:microsoft.com/office/officeart/2005/8/layout/cycle4"/>
    <dgm:cxn modelId="{BCD45C4E-CC87-4579-A2D0-F0D17B7B5824}" type="presParOf" srcId="{88319E9A-A234-443E-9B90-071109E75F03}" destId="{7A56B004-9E36-46D8-BE11-BB62B61CE3B5}" srcOrd="1" destOrd="0" presId="urn:microsoft.com/office/officeart/2005/8/layout/cycle4"/>
    <dgm:cxn modelId="{F2B1A958-21F9-4C42-AC24-C8B58A481F6F}" type="presParOf" srcId="{B260A0CF-4F9B-4CDF-95E6-187ABF804D0A}" destId="{D87D2D6C-7152-4C77-9A3D-8277201D723F}" srcOrd="2" destOrd="0" presId="urn:microsoft.com/office/officeart/2005/8/layout/cycle4"/>
    <dgm:cxn modelId="{8A1C6A4A-B60F-46C3-ACD3-95799E23A702}" type="presParOf" srcId="{D87D2D6C-7152-4C77-9A3D-8277201D723F}" destId="{241216D3-5816-486E-8A40-E204A0F02781}" srcOrd="0" destOrd="0" presId="urn:microsoft.com/office/officeart/2005/8/layout/cycle4"/>
    <dgm:cxn modelId="{12AB198A-BD4B-4E2A-A924-F2C114571557}" type="presParOf" srcId="{D87D2D6C-7152-4C77-9A3D-8277201D723F}" destId="{04FA58E6-4889-4083-AB19-D18A26E32932}" srcOrd="1" destOrd="0" presId="urn:microsoft.com/office/officeart/2005/8/layout/cycle4"/>
    <dgm:cxn modelId="{F4124385-E6DB-4313-AAC7-20ED7B5D26EE}" type="presParOf" srcId="{B260A0CF-4F9B-4CDF-95E6-187ABF804D0A}" destId="{65A359B5-7788-4353-9CAF-45C9E0A677CE}" srcOrd="3" destOrd="0" presId="urn:microsoft.com/office/officeart/2005/8/layout/cycle4"/>
    <dgm:cxn modelId="{B6B069F5-E5C6-4E14-9093-DE785B9B2187}" type="presParOf" srcId="{65A359B5-7788-4353-9CAF-45C9E0A677CE}" destId="{EDC9E73F-3500-4CF6-958E-53DD5DD4C206}" srcOrd="0" destOrd="0" presId="urn:microsoft.com/office/officeart/2005/8/layout/cycle4"/>
    <dgm:cxn modelId="{E0A0E690-ABB2-45B0-8CE9-E5D5C0EAE5A0}" type="presParOf" srcId="{65A359B5-7788-4353-9CAF-45C9E0A677CE}" destId="{74A1D573-2FB9-475C-8D7C-6486B3A39D96}" srcOrd="1" destOrd="0" presId="urn:microsoft.com/office/officeart/2005/8/layout/cycle4"/>
    <dgm:cxn modelId="{CF953EDA-8C30-468B-88D2-B1F3ADC66F69}" type="presParOf" srcId="{B260A0CF-4F9B-4CDF-95E6-187ABF804D0A}" destId="{89873D90-2181-4351-8E75-889840B1A01A}" srcOrd="4" destOrd="0" presId="urn:microsoft.com/office/officeart/2005/8/layout/cycle4"/>
    <dgm:cxn modelId="{6B9E3601-F7E3-48CA-9D2D-C4CCFC60825D}" type="presParOf" srcId="{996FE7AD-88C7-4920-AA9A-8C8F21A90522}" destId="{936CA7E0-9AEF-495A-927B-FFFE90AEC21C}" srcOrd="1" destOrd="0" presId="urn:microsoft.com/office/officeart/2005/8/layout/cycle4"/>
    <dgm:cxn modelId="{0E1B3F55-8D54-4D69-B672-06AEFADEC401}" type="presParOf" srcId="{936CA7E0-9AEF-495A-927B-FFFE90AEC21C}" destId="{78E9A5A8-F467-4F02-BFF1-B72635D146D1}" srcOrd="0" destOrd="0" presId="urn:microsoft.com/office/officeart/2005/8/layout/cycle4"/>
    <dgm:cxn modelId="{0B7AB2B9-5E74-49D1-86D6-437F1679D798}" type="presParOf" srcId="{936CA7E0-9AEF-495A-927B-FFFE90AEC21C}" destId="{C1270732-5D54-4469-B326-0DA564402C54}" srcOrd="1" destOrd="0" presId="urn:microsoft.com/office/officeart/2005/8/layout/cycle4"/>
    <dgm:cxn modelId="{AB755CD9-BE1D-4A71-AA7E-04E4C4E2BC97}" type="presParOf" srcId="{936CA7E0-9AEF-495A-927B-FFFE90AEC21C}" destId="{BC7F80CB-1A6F-4647-B5F6-08B42F4CA55A}" srcOrd="2" destOrd="0" presId="urn:microsoft.com/office/officeart/2005/8/layout/cycle4"/>
    <dgm:cxn modelId="{42EC3B7B-C3AC-416C-8975-C00B2D759F32}" type="presParOf" srcId="{936CA7E0-9AEF-495A-927B-FFFE90AEC21C}" destId="{369CFEC2-2D9F-4D6F-AF8D-B942E8FD6BCF}" srcOrd="3" destOrd="0" presId="urn:microsoft.com/office/officeart/2005/8/layout/cycle4"/>
    <dgm:cxn modelId="{20FAEA55-439B-43D4-A0F1-E31F54BDA07D}" type="presParOf" srcId="{936CA7E0-9AEF-495A-927B-FFFE90AEC21C}" destId="{41339968-9F2A-4968-BB85-EE5CA453C5D2}" srcOrd="4" destOrd="0" presId="urn:microsoft.com/office/officeart/2005/8/layout/cycle4"/>
    <dgm:cxn modelId="{794571AD-257D-408B-85ED-681D3798EB13}" type="presParOf" srcId="{996FE7AD-88C7-4920-AA9A-8C8F21A90522}" destId="{F493BC2D-20B1-41C3-A152-28A073FAEEFD}" srcOrd="2" destOrd="0" presId="urn:microsoft.com/office/officeart/2005/8/layout/cycle4"/>
    <dgm:cxn modelId="{E797AC5D-CEA1-4E1E-BFA8-0CC2F69071FA}" type="presParOf" srcId="{996FE7AD-88C7-4920-AA9A-8C8F21A90522}" destId="{64FA3AC1-B946-4AC8-82C9-53EE03F9D8C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4D27D-AC59-43B7-9700-0EF7319B4039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706C9-3B60-4904-9EBC-E8B74F629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8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706C9-3B60-4904-9EBC-E8B74F629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6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1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8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1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1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45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15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47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69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19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54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2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7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24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14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39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8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5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6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7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8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3616-530D-499C-BBD3-9EC6CAA0C93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E431-E146-4315-A9AE-31EF9FB68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F0D1-A434-4333-A873-02A2CC0F46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9198-3F18-49F8-85A7-DF39811A4E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3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B872-C62C-4B74-868E-AF7B4EBA29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D525-81B1-4B41-A32F-9539255B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Southern California HVACR Collaborative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Citrus, Cypress</a:t>
            </a:r>
            <a:r>
              <a:rPr lang="en-US" dirty="0" smtClean="0"/>
              <a:t>,</a:t>
            </a:r>
            <a:r>
              <a:rPr lang="en-US" dirty="0"/>
              <a:t> El Camino, </a:t>
            </a:r>
          </a:p>
          <a:p>
            <a:r>
              <a:rPr lang="en-US" dirty="0"/>
              <a:t>LATTC, </a:t>
            </a:r>
            <a:r>
              <a:rPr lang="en-US" dirty="0" smtClean="0"/>
              <a:t>Mt</a:t>
            </a:r>
            <a:r>
              <a:rPr lang="en-US" dirty="0"/>
              <a:t>. SAC,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San Bernardino Valley,</a:t>
            </a:r>
          </a:p>
          <a:p>
            <a:r>
              <a:rPr lang="en-US" dirty="0" smtClean="0"/>
              <a:t> College of the 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Efficiency &amp; Utilities </a:t>
            </a:r>
            <a:br>
              <a:rPr lang="en-US" dirty="0" smtClean="0"/>
            </a:br>
            <a:r>
              <a:rPr lang="en-US" dirty="0" smtClean="0"/>
              <a:t>Sector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45614"/>
              </p:ext>
            </p:extLst>
          </p:nvPr>
        </p:nvGraphicFramePr>
        <p:xfrm>
          <a:off x="609600" y="1447800"/>
          <a:ext cx="8229600" cy="495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698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Skills Alignment &amp; </a:t>
                      </a:r>
                      <a:r>
                        <a:rPr lang="en-US" sz="2800" kern="100" dirty="0">
                          <a:effectLst/>
                        </a:rPr>
                        <a:t>Upgrades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Career Pathway Development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Program Alignment &amp; </a:t>
                      </a:r>
                      <a:r>
                        <a:rPr lang="en-US" sz="2800" kern="100" dirty="0">
                          <a:effectLst/>
                        </a:rPr>
                        <a:t>Upgrades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Faculty Professional Development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Industry Support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Strategy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4478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An Integrated Set of Initiatives</a:t>
            </a:r>
          </a:p>
          <a:p>
            <a:endParaRPr lang="en-US" sz="3600" dirty="0" smtClean="0"/>
          </a:p>
          <a:p>
            <a:r>
              <a:rPr lang="en-US" sz="3600" dirty="0" smtClean="0"/>
              <a:t>Designed to: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Support Industry priorities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Bridge Skills Gaps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Cultivate Career Pathways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Upgrade Priority Programs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Develop Faculty Competencies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75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3" b="10703"/>
          <a:stretch/>
        </p:blipFill>
        <p:spPr bwMode="auto">
          <a:xfrm>
            <a:off x="734483" y="1027907"/>
            <a:ext cx="7772400" cy="524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Consistent Programs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022655">
            <a:off x="4194724" y="1886280"/>
            <a:ext cx="5355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Industry Advisory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3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Collaborative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6" y="1604502"/>
            <a:ext cx="8055264" cy="487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7125" y="1752600"/>
            <a:ext cx="7467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Industry </a:t>
            </a:r>
            <a:r>
              <a:rPr lang="en-US" sz="4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Recognized</a:t>
            </a:r>
            <a:r>
              <a:rPr lang="en-US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 </a:t>
            </a:r>
            <a:r>
              <a:rPr lang="en-US" sz="4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Credentials </a:t>
            </a:r>
            <a:endParaRPr lang="en-US" sz="4000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60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" y="739065"/>
            <a:ext cx="9024561" cy="50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8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80" y="5281880"/>
            <a:ext cx="1133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524000" y="5277578"/>
            <a:ext cx="1112498" cy="8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6" y="4199692"/>
            <a:ext cx="484981" cy="5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9" y="1888690"/>
            <a:ext cx="505887" cy="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" name="Straight Arrow Connector 1023"/>
          <p:cNvCxnSpPr/>
          <p:nvPr/>
        </p:nvCxnSpPr>
        <p:spPr>
          <a:xfrm flipV="1">
            <a:off x="334963" y="1447800"/>
            <a:ext cx="2133600" cy="3429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579">
            <a:off x="6286110" y="1138062"/>
            <a:ext cx="2261346" cy="34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33" y="-27728"/>
            <a:ext cx="970560" cy="101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126" y="5255944"/>
            <a:ext cx="1112498" cy="8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Citrus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4327" y="556843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40" y="62239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FOUNDATIONAL  KNOWLEDGE, SKILLS &amp; ABILITIES / COMPETENCIES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359" y="4041683"/>
            <a:ext cx="865063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Industry Recognized Credential  - Units &amp; Credits Transferable Between Colleges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514602"/>
            <a:ext cx="1543050" cy="93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394559" y="4524808"/>
            <a:ext cx="24162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Stackable Certificate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1" y="2799040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College 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2799040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College E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69" y="2515411"/>
            <a:ext cx="15843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15411"/>
            <a:ext cx="15843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39009" y="2799040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 A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46105" y="2799040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 E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3246" y="3429000"/>
            <a:ext cx="740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Work Ready SKAs and Competencies </a:t>
            </a:r>
            <a:endParaRPr lang="en-US" sz="2800" b="1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7" y="1727754"/>
            <a:ext cx="8724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133602"/>
            <a:ext cx="25241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78730" y="1358422"/>
            <a:ext cx="403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 Based Learning / CWE / Internship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2378114" y="381000"/>
            <a:ext cx="47084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Specialty Capstone 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60798" y="150169"/>
            <a:ext cx="5798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INDUSTRY</a:t>
            </a:r>
            <a:r>
              <a:rPr lang="en-US" sz="4000" spc="1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CERTIFCATION</a:t>
            </a:r>
            <a:r>
              <a:rPr lang="en-US" sz="4000" spc="100" dirty="0" smtClean="0">
                <a:ln>
                  <a:solidFill>
                    <a:srgbClr val="002060"/>
                  </a:solidFill>
                </a:ln>
              </a:rPr>
              <a:t> </a:t>
            </a:r>
          </a:p>
          <a:p>
            <a:pPr algn="ctr"/>
            <a:r>
              <a:rPr lang="en-US" sz="2400" dirty="0" smtClean="0"/>
              <a:t>/ </a:t>
            </a:r>
            <a:r>
              <a:rPr lang="en-US" sz="2400" b="1" dirty="0" smtClean="0">
                <a:ln w="180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TERMINAL CERTIFICATE/DEGREE</a:t>
            </a:r>
            <a:endParaRPr lang="en-US" sz="2400" b="1" dirty="0">
              <a:ln w="180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530302" y="5879532"/>
            <a:ext cx="2453437" cy="24413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2577" y="989090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 A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108834" y="5294191"/>
            <a:ext cx="1112498" cy="8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LATTC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04194" y="5294191"/>
            <a:ext cx="1112498" cy="8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College of the Desert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48336" y="5306501"/>
            <a:ext cx="1112498" cy="8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San Bernardino Valley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81189" y="5309253"/>
            <a:ext cx="1112498" cy="8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Cypress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836" y="4956203"/>
            <a:ext cx="73464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Common Outcomes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160085" y="5872437"/>
            <a:ext cx="2434576" cy="24678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20130444">
            <a:off x="-23817" y="1811969"/>
            <a:ext cx="9021282" cy="2800767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REGIONAL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ADVISORY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238" y="579577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Instructor / Resource Sharing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8195" y="554097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</a:t>
            </a:r>
            <a:r>
              <a:rPr lang="en-US" sz="1600" dirty="0" smtClean="0"/>
              <a:t> </a:t>
            </a:r>
            <a:r>
              <a:rPr lang="en-US" sz="1400" dirty="0" smtClean="0"/>
              <a:t>Camino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01685" y="5593903"/>
            <a:ext cx="763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Mt. SAC</a:t>
            </a:r>
            <a:endParaRPr lang="en-US" sz="1400" dirty="0"/>
          </a:p>
        </p:txBody>
      </p:sp>
      <p:sp>
        <p:nvSpPr>
          <p:cNvPr id="2" name="Right Arrow Callout 1"/>
          <p:cNvSpPr/>
          <p:nvPr/>
        </p:nvSpPr>
        <p:spPr>
          <a:xfrm>
            <a:off x="73102" y="3129502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Prior Learning </a:t>
            </a:r>
          </a:p>
        </p:txBody>
      </p:sp>
      <p:sp>
        <p:nvSpPr>
          <p:cNvPr id="41" name="Right Arrow Callout 40"/>
          <p:cNvSpPr/>
          <p:nvPr/>
        </p:nvSpPr>
        <p:spPr>
          <a:xfrm rot="10800000">
            <a:off x="8239217" y="3046821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2806" y="3377063"/>
            <a:ext cx="9781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/>
              <a:t>Prior Learning </a:t>
            </a:r>
          </a:p>
        </p:txBody>
      </p:sp>
    </p:spTree>
    <p:extLst>
      <p:ext uri="{BB962C8B-B14F-4D97-AF65-F5344CB8AC3E}">
        <p14:creationId xmlns:p14="http://schemas.microsoft.com/office/powerpoint/2010/main" val="34011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162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6477000"/>
            <a:ext cx="435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Under Transportation Renewables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214630" y="2110210"/>
            <a:ext cx="7924799" cy="1828799"/>
          </a:xfrm>
          <a:custGeom>
            <a:avLst/>
            <a:gdLst/>
            <a:ahLst/>
            <a:cxnLst/>
            <a:rect l="l" t="t" r="r" b="b"/>
            <a:pathLst>
              <a:path w="7924799" h="1828799">
                <a:moveTo>
                  <a:pt x="0" y="0"/>
                </a:moveTo>
                <a:lnTo>
                  <a:pt x="0" y="1828799"/>
                </a:lnTo>
                <a:lnTo>
                  <a:pt x="7924799" y="1828799"/>
                </a:lnTo>
                <a:lnTo>
                  <a:pt x="7924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"/>
          <p:cNvSpPr/>
          <p:nvPr/>
        </p:nvSpPr>
        <p:spPr>
          <a:xfrm>
            <a:off x="2510784" y="2799586"/>
            <a:ext cx="1531619" cy="76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4"/>
          <p:cNvSpPr txBox="1"/>
          <p:nvPr/>
        </p:nvSpPr>
        <p:spPr>
          <a:xfrm>
            <a:off x="2895600" y="2973108"/>
            <a:ext cx="69088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7"/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1447795" y="3505202"/>
            <a:ext cx="3657599" cy="380999"/>
          </a:xfrm>
          <a:custGeom>
            <a:avLst/>
            <a:gdLst/>
            <a:ahLst/>
            <a:cxnLst/>
            <a:rect l="l" t="t" r="r" b="b"/>
            <a:pathLst>
              <a:path w="3657599" h="380999">
                <a:moveTo>
                  <a:pt x="0" y="0"/>
                </a:moveTo>
                <a:lnTo>
                  <a:pt x="0" y="380999"/>
                </a:lnTo>
                <a:lnTo>
                  <a:pt x="3657599" y="380999"/>
                </a:lnTo>
                <a:lnTo>
                  <a:pt x="3657599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6"/>
          <p:cNvSpPr/>
          <p:nvPr/>
        </p:nvSpPr>
        <p:spPr>
          <a:xfrm>
            <a:off x="1443222" y="3500629"/>
            <a:ext cx="3668275" cy="385571"/>
          </a:xfrm>
          <a:custGeom>
            <a:avLst/>
            <a:gdLst/>
            <a:ahLst/>
            <a:cxnLst/>
            <a:rect l="l" t="t" r="r" b="b"/>
            <a:pathLst>
              <a:path w="3668274" h="385571">
                <a:moveTo>
                  <a:pt x="3668274" y="385571"/>
                </a:moveTo>
                <a:lnTo>
                  <a:pt x="3668274" y="4571"/>
                </a:lnTo>
                <a:lnTo>
                  <a:pt x="3666750" y="1523"/>
                </a:lnTo>
                <a:lnTo>
                  <a:pt x="3662178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385571"/>
                </a:lnTo>
                <a:lnTo>
                  <a:pt x="3668274" y="385571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7"/>
          <p:cNvSpPr txBox="1"/>
          <p:nvPr/>
        </p:nvSpPr>
        <p:spPr>
          <a:xfrm>
            <a:off x="2410459" y="3567682"/>
            <a:ext cx="1734820" cy="293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7"/>
            <a:endParaRPr dirty="0">
              <a:latin typeface="Arial"/>
              <a:cs typeface="Arial"/>
            </a:endParaRPr>
          </a:p>
        </p:txBody>
      </p:sp>
      <p:sp>
        <p:nvSpPr>
          <p:cNvPr id="25" name="object 8"/>
          <p:cNvSpPr/>
          <p:nvPr/>
        </p:nvSpPr>
        <p:spPr>
          <a:xfrm>
            <a:off x="6335709" y="2754398"/>
            <a:ext cx="1545336" cy="781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9"/>
          <p:cNvSpPr txBox="1"/>
          <p:nvPr/>
        </p:nvSpPr>
        <p:spPr>
          <a:xfrm>
            <a:off x="6452105" y="2807714"/>
            <a:ext cx="1312545" cy="629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7" marR="12697"/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eges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5181602" y="3505202"/>
            <a:ext cx="3733799" cy="380999"/>
          </a:xfrm>
          <a:custGeom>
            <a:avLst/>
            <a:gdLst/>
            <a:ahLst/>
            <a:cxnLst/>
            <a:rect l="l" t="t" r="r" b="b"/>
            <a:pathLst>
              <a:path w="3733799" h="380999">
                <a:moveTo>
                  <a:pt x="0" y="0"/>
                </a:moveTo>
                <a:lnTo>
                  <a:pt x="0" y="380999"/>
                </a:lnTo>
                <a:lnTo>
                  <a:pt x="3733799" y="380999"/>
                </a:lnTo>
                <a:lnTo>
                  <a:pt x="3733799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1"/>
          <p:cNvSpPr/>
          <p:nvPr/>
        </p:nvSpPr>
        <p:spPr>
          <a:xfrm>
            <a:off x="5177030" y="3500629"/>
            <a:ext cx="3744467" cy="385571"/>
          </a:xfrm>
          <a:custGeom>
            <a:avLst/>
            <a:gdLst/>
            <a:ahLst/>
            <a:cxnLst/>
            <a:rect l="l" t="t" r="r" b="b"/>
            <a:pathLst>
              <a:path w="3744467" h="385571">
                <a:moveTo>
                  <a:pt x="3744467" y="385571"/>
                </a:moveTo>
                <a:lnTo>
                  <a:pt x="3744467" y="4571"/>
                </a:lnTo>
                <a:lnTo>
                  <a:pt x="3742943" y="1523"/>
                </a:lnTo>
                <a:lnTo>
                  <a:pt x="3738371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385571"/>
                </a:lnTo>
                <a:lnTo>
                  <a:pt x="3744467" y="38557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2"/>
          <p:cNvSpPr txBox="1"/>
          <p:nvPr/>
        </p:nvSpPr>
        <p:spPr>
          <a:xfrm>
            <a:off x="1935985" y="2171698"/>
            <a:ext cx="6168138" cy="387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7"/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ty</a:t>
            </a:r>
            <a:r>
              <a:rPr sz="25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5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spc="-27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p Occ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upa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500" spc="-4" dirty="0">
                <a:solidFill>
                  <a:srgbClr val="001F5F"/>
                </a:solidFill>
                <a:latin typeface="Arial"/>
                <a:cs typeface="Arial"/>
              </a:rPr>
              <a:t>ion</a:t>
            </a:r>
            <a:r>
              <a:rPr sz="25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0" name="object 13"/>
          <p:cNvSpPr txBox="1">
            <a:spLocks/>
          </p:cNvSpPr>
          <p:nvPr/>
        </p:nvSpPr>
        <p:spPr>
          <a:xfrm>
            <a:off x="1" y="311150"/>
            <a:ext cx="9051925" cy="1295400"/>
          </a:xfrm>
          <a:prstGeom prst="rect">
            <a:avLst/>
          </a:prstGeom>
        </p:spPr>
        <p:txBody>
          <a:bodyPr vert="horz" wrap="square" lIns="0" tIns="345867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lang="en-US" sz="3200" spc="4" smtClean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lang="en-US" sz="3200" spc="-35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 E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du</a:t>
            </a:r>
            <a:r>
              <a:rPr lang="en-US" sz="3200" spc="4" smtClean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ti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lang="en-US" sz="3200" spc="-2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&amp;</a:t>
            </a:r>
            <a:r>
              <a:rPr lang="en-US" sz="3200" spc="-55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3200" spc="-125" smtClean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lang="en-US" sz="3200" spc="-2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lang="en-US" sz="3200" spc="-10" smtClean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lang="en-US" sz="3200" spc="-4" smtClean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lang="en-US" sz="3200" smtClean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lang="en-US" sz="3200">
              <a:latin typeface="Arial"/>
              <a:cs typeface="Arial"/>
            </a:endParaRPr>
          </a:p>
        </p:txBody>
      </p:sp>
      <p:sp>
        <p:nvSpPr>
          <p:cNvPr id="31" name="object 15"/>
          <p:cNvSpPr/>
          <p:nvPr/>
        </p:nvSpPr>
        <p:spPr>
          <a:xfrm>
            <a:off x="8631936" y="6556249"/>
            <a:ext cx="374904" cy="22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6"/>
          <p:cNvSpPr/>
          <p:nvPr/>
        </p:nvSpPr>
        <p:spPr>
          <a:xfrm>
            <a:off x="8974835" y="657682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B92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7"/>
          <p:cNvSpPr/>
          <p:nvPr/>
        </p:nvSpPr>
        <p:spPr>
          <a:xfrm>
            <a:off x="9002268" y="657682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59AB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8"/>
          <p:cNvSpPr/>
          <p:nvPr/>
        </p:nvSpPr>
        <p:spPr>
          <a:xfrm>
            <a:off x="8631937" y="6574535"/>
            <a:ext cx="365760" cy="9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9"/>
          <p:cNvSpPr/>
          <p:nvPr/>
        </p:nvSpPr>
        <p:spPr>
          <a:xfrm>
            <a:off x="8974835" y="658139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69B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20"/>
          <p:cNvSpPr/>
          <p:nvPr/>
        </p:nvSpPr>
        <p:spPr>
          <a:xfrm>
            <a:off x="8983980" y="658139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48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21"/>
          <p:cNvSpPr/>
          <p:nvPr/>
        </p:nvSpPr>
        <p:spPr>
          <a:xfrm>
            <a:off x="8993124" y="658139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196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22"/>
          <p:cNvSpPr/>
          <p:nvPr/>
        </p:nvSpPr>
        <p:spPr>
          <a:xfrm>
            <a:off x="9006842" y="6581392"/>
            <a:ext cx="3047" cy="0"/>
          </a:xfrm>
          <a:custGeom>
            <a:avLst/>
            <a:gdLst/>
            <a:ahLst/>
            <a:cxnLst/>
            <a:rect l="l" t="t" r="r" b="b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4572">
            <a:solidFill>
              <a:srgbClr val="2A9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23"/>
          <p:cNvSpPr/>
          <p:nvPr/>
        </p:nvSpPr>
        <p:spPr>
          <a:xfrm>
            <a:off x="8970264" y="658596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CBC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24"/>
          <p:cNvSpPr/>
          <p:nvPr/>
        </p:nvSpPr>
        <p:spPr>
          <a:xfrm>
            <a:off x="9006842" y="6585965"/>
            <a:ext cx="3047" cy="0"/>
          </a:xfrm>
          <a:custGeom>
            <a:avLst/>
            <a:gdLst/>
            <a:ahLst/>
            <a:cxnLst/>
            <a:rect l="l" t="t" r="r" b="b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4572">
            <a:solidFill>
              <a:srgbClr val="2991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25"/>
          <p:cNvSpPr/>
          <p:nvPr/>
        </p:nvSpPr>
        <p:spPr>
          <a:xfrm>
            <a:off x="8631937" y="6583681"/>
            <a:ext cx="365760" cy="9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6"/>
          <p:cNvSpPr/>
          <p:nvPr/>
        </p:nvSpPr>
        <p:spPr>
          <a:xfrm>
            <a:off x="8974835" y="65905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DBD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7"/>
          <p:cNvSpPr/>
          <p:nvPr/>
        </p:nvSpPr>
        <p:spPr>
          <a:xfrm>
            <a:off x="8983980" y="65905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48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28"/>
          <p:cNvSpPr/>
          <p:nvPr/>
        </p:nvSpPr>
        <p:spPr>
          <a:xfrm>
            <a:off x="8993124" y="65905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D9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29"/>
          <p:cNvSpPr/>
          <p:nvPr/>
        </p:nvSpPr>
        <p:spPr>
          <a:xfrm>
            <a:off x="9006842" y="6590538"/>
            <a:ext cx="3047" cy="0"/>
          </a:xfrm>
          <a:custGeom>
            <a:avLst/>
            <a:gdLst/>
            <a:ahLst/>
            <a:cxnLst/>
            <a:rect l="l" t="t" r="r" b="b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4572">
            <a:solidFill>
              <a:srgbClr val="279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30"/>
          <p:cNvSpPr/>
          <p:nvPr/>
        </p:nvSpPr>
        <p:spPr>
          <a:xfrm>
            <a:off x="8979407" y="6595109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C9C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32"/>
          <p:cNvSpPr/>
          <p:nvPr/>
        </p:nvSpPr>
        <p:spPr>
          <a:xfrm>
            <a:off x="1219196" y="3886199"/>
            <a:ext cx="7924799" cy="1981200"/>
          </a:xfrm>
          <a:custGeom>
            <a:avLst/>
            <a:gdLst/>
            <a:ahLst/>
            <a:cxnLst/>
            <a:rect l="l" t="t" r="r" b="b"/>
            <a:pathLst>
              <a:path w="7924799" h="1981200">
                <a:moveTo>
                  <a:pt x="7924799" y="0"/>
                </a:moveTo>
                <a:lnTo>
                  <a:pt x="0" y="0"/>
                </a:lnTo>
                <a:lnTo>
                  <a:pt x="0" y="1981200"/>
                </a:lnTo>
                <a:lnTo>
                  <a:pt x="7924799" y="1981200"/>
                </a:lnTo>
                <a:lnTo>
                  <a:pt x="79247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33"/>
          <p:cNvSpPr/>
          <p:nvPr/>
        </p:nvSpPr>
        <p:spPr>
          <a:xfrm>
            <a:off x="1447795" y="3886199"/>
            <a:ext cx="3657599" cy="1676399"/>
          </a:xfrm>
          <a:custGeom>
            <a:avLst/>
            <a:gdLst/>
            <a:ahLst/>
            <a:cxnLst/>
            <a:rect l="l" t="t" r="r" b="b"/>
            <a:pathLst>
              <a:path w="3657599" h="1676400">
                <a:moveTo>
                  <a:pt x="3657599" y="0"/>
                </a:moveTo>
                <a:lnTo>
                  <a:pt x="0" y="0"/>
                </a:lnTo>
                <a:lnTo>
                  <a:pt x="0" y="1676400"/>
                </a:lnTo>
                <a:lnTo>
                  <a:pt x="3657599" y="1676400"/>
                </a:lnTo>
                <a:lnTo>
                  <a:pt x="3657599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34"/>
          <p:cNvSpPr/>
          <p:nvPr/>
        </p:nvSpPr>
        <p:spPr>
          <a:xfrm>
            <a:off x="1443222" y="3886199"/>
            <a:ext cx="3668275" cy="1682496"/>
          </a:xfrm>
          <a:custGeom>
            <a:avLst/>
            <a:gdLst/>
            <a:ahLst/>
            <a:cxnLst/>
            <a:rect l="l" t="t" r="r" b="b"/>
            <a:pathLst>
              <a:path w="3668274" h="1682496">
                <a:moveTo>
                  <a:pt x="3668274" y="1676400"/>
                </a:moveTo>
                <a:lnTo>
                  <a:pt x="3668274" y="0"/>
                </a:lnTo>
                <a:lnTo>
                  <a:pt x="0" y="0"/>
                </a:lnTo>
                <a:lnTo>
                  <a:pt x="0" y="1676400"/>
                </a:lnTo>
                <a:lnTo>
                  <a:pt x="1523" y="1680972"/>
                </a:lnTo>
                <a:lnTo>
                  <a:pt x="4571" y="1682496"/>
                </a:lnTo>
                <a:lnTo>
                  <a:pt x="3662178" y="1682496"/>
                </a:lnTo>
                <a:lnTo>
                  <a:pt x="3666750" y="1680972"/>
                </a:lnTo>
                <a:lnTo>
                  <a:pt x="3668274" y="167640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35"/>
          <p:cNvSpPr txBox="1"/>
          <p:nvPr/>
        </p:nvSpPr>
        <p:spPr>
          <a:xfrm>
            <a:off x="1568302" y="3819142"/>
            <a:ext cx="3487420" cy="1664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525657" marR="527563" algn="ctr"/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rc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hi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ct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re 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hani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Enginee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  <a:p>
            <a:pPr marL="12697" marR="12697" indent="-1905" algn="ctr"/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Ele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ctr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Ele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ctr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oni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Enginee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g </a:t>
            </a:r>
            <a:r>
              <a:rPr lang="en-US" dirty="0" smtClean="0">
                <a:solidFill>
                  <a:srgbClr val="001F5F"/>
                </a:solidFill>
                <a:latin typeface="Arial"/>
                <a:cs typeface="Arial"/>
              </a:rPr>
              <a:t>Civil 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Enginee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g </a:t>
            </a:r>
            <a:endParaRPr lang="en-US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12697" marR="12697" indent="-1905" algn="ctr"/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pc="-4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pc="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Heal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Enginee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</p:txBody>
      </p:sp>
      <p:sp>
        <p:nvSpPr>
          <p:cNvPr id="51" name="object 36"/>
          <p:cNvSpPr/>
          <p:nvPr/>
        </p:nvSpPr>
        <p:spPr>
          <a:xfrm>
            <a:off x="5181602" y="3886199"/>
            <a:ext cx="3733799" cy="1676399"/>
          </a:xfrm>
          <a:custGeom>
            <a:avLst/>
            <a:gdLst/>
            <a:ahLst/>
            <a:cxnLst/>
            <a:rect l="l" t="t" r="r" b="b"/>
            <a:pathLst>
              <a:path w="3733799" h="1676400">
                <a:moveTo>
                  <a:pt x="3733799" y="0"/>
                </a:moveTo>
                <a:lnTo>
                  <a:pt x="0" y="0"/>
                </a:lnTo>
                <a:lnTo>
                  <a:pt x="0" y="1676400"/>
                </a:lnTo>
                <a:lnTo>
                  <a:pt x="3733799" y="1676400"/>
                </a:lnTo>
                <a:lnTo>
                  <a:pt x="3733799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37"/>
          <p:cNvSpPr/>
          <p:nvPr/>
        </p:nvSpPr>
        <p:spPr>
          <a:xfrm>
            <a:off x="5210558" y="3886199"/>
            <a:ext cx="3744467" cy="1682496"/>
          </a:xfrm>
          <a:custGeom>
            <a:avLst/>
            <a:gdLst/>
            <a:ahLst/>
            <a:cxnLst/>
            <a:rect l="l" t="t" r="r" b="b"/>
            <a:pathLst>
              <a:path w="3744467" h="1682496">
                <a:moveTo>
                  <a:pt x="3744467" y="1676400"/>
                </a:moveTo>
                <a:lnTo>
                  <a:pt x="3744467" y="0"/>
                </a:lnTo>
                <a:lnTo>
                  <a:pt x="0" y="0"/>
                </a:lnTo>
                <a:lnTo>
                  <a:pt x="0" y="1676400"/>
                </a:lnTo>
                <a:lnTo>
                  <a:pt x="1523" y="1680972"/>
                </a:lnTo>
                <a:lnTo>
                  <a:pt x="4571" y="1682496"/>
                </a:lnTo>
                <a:lnTo>
                  <a:pt x="3738371" y="1682496"/>
                </a:lnTo>
                <a:lnTo>
                  <a:pt x="3742943" y="1680972"/>
                </a:lnTo>
                <a:lnTo>
                  <a:pt x="3744467" y="167640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8"/>
          <p:cNvSpPr txBox="1"/>
          <p:nvPr/>
        </p:nvSpPr>
        <p:spPr>
          <a:xfrm>
            <a:off x="6452105" y="3819142"/>
            <a:ext cx="1191260" cy="293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7"/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Ele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ctr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ian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54" name="object 39"/>
          <p:cNvSpPr txBox="1"/>
          <p:nvPr/>
        </p:nvSpPr>
        <p:spPr>
          <a:xfrm>
            <a:off x="5696077" y="3695700"/>
            <a:ext cx="2706370" cy="2171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272986" marR="276795" algn="ctr"/>
            <a:r>
              <a:rPr lang="en-US" dirty="0" smtClean="0">
                <a:solidFill>
                  <a:srgbClr val="001F5F"/>
                </a:solidFill>
                <a:latin typeface="Arial"/>
                <a:cs typeface="Arial"/>
              </a:rPr>
              <a:t>Industrial Technology</a:t>
            </a:r>
          </a:p>
          <a:p>
            <a:pPr marL="272986" marR="276795" algn="ctr"/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Architecture</a:t>
            </a:r>
            <a:r>
              <a:rPr lang="en-US" dirty="0" smtClean="0">
                <a:solidFill>
                  <a:srgbClr val="001F5F"/>
                </a:solidFill>
                <a:latin typeface="Arial"/>
                <a:cs typeface="Arial"/>
              </a:rPr>
              <a:t> Tech / Drafting</a:t>
            </a:r>
          </a:p>
          <a:p>
            <a:pPr algn="ctr">
              <a:lnSpc>
                <a:spcPct val="100000"/>
              </a:lnSpc>
            </a:pP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Ene</a:t>
            </a:r>
            <a:r>
              <a:rPr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lang="en-US" spc="-25" dirty="0">
                <a:solidFill>
                  <a:srgbClr val="001F5F"/>
                </a:solidFill>
                <a:latin typeface="Arial"/>
                <a:cs typeface="Arial"/>
              </a:rPr>
              <a:t> Systems </a:t>
            </a:r>
            <a:r>
              <a:rPr lang="en-US" spc="-25" dirty="0" smtClean="0">
                <a:solidFill>
                  <a:srgbClr val="001F5F"/>
                </a:solidFill>
                <a:latin typeface="Arial"/>
                <a:cs typeface="Arial"/>
              </a:rPr>
              <a:t>– Renewables</a:t>
            </a:r>
          </a:p>
          <a:p>
            <a:pPr algn="ctr">
              <a:lnSpc>
                <a:spcPct val="100000"/>
              </a:lnSpc>
            </a:pPr>
            <a:r>
              <a:rPr lang="en-US" spc="-25" dirty="0" smtClean="0">
                <a:solidFill>
                  <a:srgbClr val="001F5F"/>
                </a:solidFill>
                <a:latin typeface="Arial"/>
                <a:cs typeface="Arial"/>
              </a:rPr>
              <a:t>Environmental Technology </a:t>
            </a:r>
            <a:endParaRPr lang="en-US" spc="-25" dirty="0">
              <a:solidFill>
                <a:srgbClr val="001F5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14" dirty="0">
                <a:solidFill>
                  <a:srgbClr val="001F5F"/>
                </a:solidFill>
                <a:latin typeface="Arial"/>
                <a:cs typeface="Arial"/>
              </a:rPr>
              <a:t>Environmental Controls</a:t>
            </a:r>
            <a:r>
              <a:rPr spc="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pc="-1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19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1F5F"/>
                </a:solidFill>
                <a:latin typeface="Arial"/>
                <a:cs typeface="Arial"/>
              </a:rPr>
              <a:t>hnolog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dirty="0">
              <a:latin typeface="Arial"/>
              <a:cs typeface="Arial"/>
            </a:endParaRPr>
          </a:p>
        </p:txBody>
      </p:sp>
      <p:sp>
        <p:nvSpPr>
          <p:cNvPr id="56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17488"/>
            <a:ext cx="9272588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6619"/>
            <a:ext cx="1857375" cy="1857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600200"/>
            <a:ext cx="2504410" cy="1994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768" y="147055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Convening of the Willing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36" y="4204500"/>
            <a:ext cx="2413849" cy="2377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0030" y="2207025"/>
            <a:ext cx="2589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Defined Problem / Opportunity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68752" y="5284750"/>
            <a:ext cx="237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Mutual Benefit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58" y="3371978"/>
            <a:ext cx="1912772" cy="1912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7602" y="3977143"/>
            <a:ext cx="294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Common Outcome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8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HVAC Project Drivers</a:t>
            </a:r>
            <a:br>
              <a:rPr lang="en-US" dirty="0" smtClean="0"/>
            </a:br>
            <a:r>
              <a:rPr lang="en-US" sz="3600" dirty="0" smtClean="0"/>
              <a:t>A Perfect Storm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1653575" cy="22280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72439"/>
            <a:ext cx="3124200" cy="2037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31" y="1509095"/>
            <a:ext cx="2491669" cy="2315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66847"/>
            <a:ext cx="1981200" cy="201518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102728">
            <a:off x="2280683" y="32321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20578254">
            <a:off x="5161062" y="3193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48684" y="44512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DRIVERS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7204"/>
            <a:ext cx="8229600" cy="4051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48866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*Business as Usual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352800"/>
            <a:ext cx="45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84682"/>
            <a:ext cx="9286876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7589640" y="3881041"/>
            <a:ext cx="273938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Potential  Skills Gaps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 rot="16200000">
            <a:off x="7334689" y="3930888"/>
            <a:ext cx="2688988" cy="32003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05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California to reduce its GHG emissions to 1990 levels by </a:t>
            </a:r>
            <a:r>
              <a:rPr lang="en-US" b="1" dirty="0" smtClean="0"/>
              <a:t>2020 (AB32)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20607770" flipH="1">
            <a:off x="5527852" y="2237531"/>
            <a:ext cx="422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CEC Demand Forecast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63679">
            <a:off x="4540165" y="4475045"/>
            <a:ext cx="349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Commercial Bldg. ZNE by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u="sng" dirty="0"/>
              <a:t>OPPORTUNITY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25266"/>
            <a:ext cx="7886700" cy="32635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0000FF"/>
                </a:solidFill>
              </a:rPr>
              <a:t>$</a:t>
            </a:r>
            <a:r>
              <a:rPr lang="en-US" sz="6000" dirty="0">
                <a:solidFill>
                  <a:srgbClr val="0000FF"/>
                </a:solidFill>
              </a:rPr>
              <a:t>11 Billion Market</a:t>
            </a:r>
          </a:p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0000FF"/>
                </a:solidFill>
              </a:rPr>
              <a:t>In California (2011-2020)</a:t>
            </a:r>
          </a:p>
          <a:p>
            <a:pPr marL="0" indent="0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/>
              </a:rPr>
              <a:t>Investment  in Energy Efficiency projected by:</a:t>
            </a:r>
          </a:p>
          <a:p>
            <a:pPr marL="0" indent="0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/>
              </a:rPr>
              <a:t>The Don Vial Center for  Employment in the Green Economy’</a:t>
            </a:r>
          </a:p>
          <a:p>
            <a:pPr marL="0" indent="0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ＭＳ Ｐゴシック"/>
              </a:rPr>
              <a:t>Workforce Education &amp; Training Needs Assessment,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Analysis – HVACR</a:t>
            </a:r>
            <a:br>
              <a:rPr lang="en-US" dirty="0" smtClean="0"/>
            </a:br>
            <a:r>
              <a:rPr lang="en-US" dirty="0" smtClean="0"/>
              <a:t>LA, Orange, Inland Empire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71137"/>
              </p:ext>
            </p:extLst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1336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JOBS 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Openings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Completers </a:t>
                      </a:r>
                    </a:p>
                    <a:p>
                      <a:pPr algn="ctr"/>
                      <a:r>
                        <a:rPr lang="en-US" dirty="0" smtClean="0"/>
                        <a:t>HVACR/Environmental Technology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HVACR Installer/Service Techs – 12,000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Community</a:t>
                      </a:r>
                      <a:r>
                        <a:rPr lang="en-US" u="sng" baseline="0" dirty="0" smtClean="0"/>
                        <a:t> </a:t>
                      </a:r>
                      <a:r>
                        <a:rPr lang="en-US" u="sng" dirty="0" smtClean="0"/>
                        <a:t>College </a:t>
                      </a:r>
                      <a:endParaRPr lang="en-US" u="sng" baseline="0" dirty="0" smtClean="0"/>
                    </a:p>
                    <a:p>
                      <a:pPr algn="ctr"/>
                      <a:r>
                        <a:rPr lang="en-US" baseline="0" dirty="0" smtClean="0"/>
                        <a:t>(3 yr. Avg.)  400 </a:t>
                      </a:r>
                    </a:p>
                    <a:p>
                      <a:pPr algn="ctr"/>
                      <a:r>
                        <a:rPr lang="en-US" baseline="0" dirty="0" smtClean="0"/>
                        <a:t>(85 Environmental Technology)</a:t>
                      </a:r>
                    </a:p>
                    <a:p>
                      <a:pPr algn="ctr"/>
                      <a:r>
                        <a:rPr lang="en-US" u="sng" baseline="0" dirty="0" smtClean="0"/>
                        <a:t>Apprenticeship</a:t>
                      </a:r>
                    </a:p>
                    <a:p>
                      <a:pPr algn="ctr"/>
                      <a:r>
                        <a:rPr lang="en-US" baseline="0" dirty="0" smtClean="0"/>
                        <a:t>~100</a:t>
                      </a:r>
                    </a:p>
                    <a:p>
                      <a:pPr algn="ctr"/>
                      <a:r>
                        <a:rPr lang="en-US" u="sng" baseline="0" dirty="0" smtClean="0"/>
                        <a:t>Trade School Estimate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~100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2756"/>
              </p:ext>
            </p:extLst>
          </p:nvPr>
        </p:nvGraphicFramePr>
        <p:xfrm>
          <a:off x="492455" y="5029200"/>
          <a:ext cx="819434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172"/>
                <a:gridCol w="40971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Employment Ready Gap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Industry Needed Skills, Knowledge &amp; 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Completer Competencies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</a:t>
            </a:r>
            <a:r>
              <a:rPr lang="en-US" dirty="0"/>
              <a:t>Programs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9221"/>
            <a:ext cx="6452927" cy="465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Misalignment with Industry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3233"/>
            <a:ext cx="4876799" cy="473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391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Southern California HVACR Collaborative </vt:lpstr>
      <vt:lpstr>Collaboration </vt:lpstr>
      <vt:lpstr>HVAC Project Drivers A Perfect Storm </vt:lpstr>
      <vt:lpstr>POLICY DRIVERS</vt:lpstr>
      <vt:lpstr>PowerPoint Presentation</vt:lpstr>
      <vt:lpstr>OPPORTUNITY </vt:lpstr>
      <vt:lpstr>Gap Analysis – HVACR LA, Orange, Inland Empire</vt:lpstr>
      <vt:lpstr>Inconsistent Programs </vt:lpstr>
      <vt:lpstr>Misalignment with Industry </vt:lpstr>
      <vt:lpstr>Energy Efficiency &amp; Utilities  Sector</vt:lpstr>
      <vt:lpstr>Sector Strategy </vt:lpstr>
      <vt:lpstr>Consistent Programs </vt:lpstr>
      <vt:lpstr>Regional Collaborative </vt:lpstr>
      <vt:lpstr>PowerPoint Presentation</vt:lpstr>
      <vt:lpstr>PowerPoint Presentation</vt:lpstr>
      <vt:lpstr>Sustainability</vt:lpstr>
      <vt:lpstr>PowerPoint Presentation</vt:lpstr>
      <vt:lpstr>PowerPoint Presentation</vt:lpstr>
    </vt:vector>
  </TitlesOfParts>
  <Company>Rio Hondo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Noble</dc:creator>
  <cp:lastModifiedBy>Bruce Noble</cp:lastModifiedBy>
  <cp:revision>82</cp:revision>
  <dcterms:created xsi:type="dcterms:W3CDTF">2015-03-03T19:51:19Z</dcterms:created>
  <dcterms:modified xsi:type="dcterms:W3CDTF">2015-11-19T14:11:38Z</dcterms:modified>
</cp:coreProperties>
</file>